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8" r:id="rId4"/>
    <p:sldId id="257" r:id="rId5"/>
    <p:sldId id="266" r:id="rId6"/>
    <p:sldId id="267" r:id="rId7"/>
    <p:sldId id="260" r:id="rId8"/>
    <p:sldId id="259" r:id="rId9"/>
    <p:sldId id="261" r:id="rId10"/>
    <p:sldId id="263" r:id="rId11"/>
    <p:sldId id="262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CA52-DD82-0940-A21B-8F8C5AC0E69E}" type="datetimeFigureOut">
              <a:rPr lang="en-US" smtClean="0"/>
              <a:t>2/22/19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1AA75-4F7C-5E47-9064-44F970C0C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8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Medical Deductions</a:t>
            </a:r>
          </a:p>
          <a:p>
            <a:r>
              <a:rPr lang="en-US" dirty="0" smtClean="0"/>
              <a:t>Unreimbursed Employee Related Expenses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1AA75-4F7C-5E47-9064-44F970C0C8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5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0D3B-1BF8-BE40-9ED5-81BC8CD13AE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21B3-D175-9F4F-BCCC-187D307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4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0D3B-1BF8-BE40-9ED5-81BC8CD13AE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21B3-D175-9F4F-BCCC-187D307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2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0D3B-1BF8-BE40-9ED5-81BC8CD13AE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21B3-D175-9F4F-BCCC-187D307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8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0D3B-1BF8-BE40-9ED5-81BC8CD13AE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21B3-D175-9F4F-BCCC-187D307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1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0D3B-1BF8-BE40-9ED5-81BC8CD13AE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21B3-D175-9F4F-BCCC-187D307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0D3B-1BF8-BE40-9ED5-81BC8CD13AE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21B3-D175-9F4F-BCCC-187D307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1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0D3B-1BF8-BE40-9ED5-81BC8CD13AE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21B3-D175-9F4F-BCCC-187D307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3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0D3B-1BF8-BE40-9ED5-81BC8CD13AE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21B3-D175-9F4F-BCCC-187D307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7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0D3B-1BF8-BE40-9ED5-81BC8CD13AE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21B3-D175-9F4F-BCCC-187D307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5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0D3B-1BF8-BE40-9ED5-81BC8CD13AE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21B3-D175-9F4F-BCCC-187D307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0D3B-1BF8-BE40-9ED5-81BC8CD13AE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21B3-D175-9F4F-BCCC-187D307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3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0D3B-1BF8-BE40-9ED5-81BC8CD13AE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021B3-D175-9F4F-BCCC-187D307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0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0682" y="4776594"/>
            <a:ext cx="5590819" cy="161329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/>
                <a:cs typeface="Century Gothic"/>
              </a:rPr>
              <a:t>Creatives </a:t>
            </a:r>
          </a:p>
          <a:p>
            <a:pPr algn="l"/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/>
                <a:cs typeface="Century Gothic"/>
              </a:rPr>
              <a:t>	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/>
                <a:cs typeface="Century Gothic"/>
              </a:rPr>
              <a:t>			Artists</a:t>
            </a:r>
          </a:p>
          <a:p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/>
                <a:cs typeface="Century Gothic"/>
              </a:rPr>
              <a:t>														Entrepreneurs</a:t>
            </a:r>
            <a:endParaRPr lang="en-US" sz="3600" dirty="0">
              <a:solidFill>
                <a:schemeClr val="accent5">
                  <a:lumMod val="60000"/>
                  <a:lumOff val="4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3527933"/>
            <a:ext cx="6400800" cy="1613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merican Typewriter"/>
                <a:cs typeface="American Typewriter"/>
              </a:rPr>
              <a:t>Tax Preparedness &amp;</a:t>
            </a:r>
          </a:p>
          <a:p>
            <a:r>
              <a:rPr lang="en-US" sz="3600" dirty="0" smtClean="0">
                <a:latin typeface="American Typewriter"/>
                <a:cs typeface="American Typewriter"/>
              </a:rPr>
              <a:t>Preparation</a:t>
            </a:r>
            <a:endParaRPr lang="en-US" sz="3600" dirty="0">
              <a:latin typeface="American Typewriter"/>
              <a:cs typeface="American Typewriter"/>
            </a:endParaRPr>
          </a:p>
        </p:txBody>
      </p:sp>
      <p:pic>
        <p:nvPicPr>
          <p:cNvPr id="6" name="Picture 5" descr="sohe solutions logo transpar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900" y="1828800"/>
            <a:ext cx="4120896" cy="184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7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3CDDD"/>
                </a:solidFill>
                <a:latin typeface="Century Gothic"/>
                <a:cs typeface="Century Gothic"/>
              </a:rPr>
              <a:t>ESTIMATED TAX PAYMENTS</a:t>
            </a:r>
            <a:endParaRPr lang="en-US" dirty="0">
              <a:solidFill>
                <a:srgbClr val="93CDD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Do you expect to owe more than $1000?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March 31, May 31, August 31</a:t>
            </a:r>
            <a:r>
              <a:rPr lang="en-US" smtClean="0">
                <a:latin typeface="Century Gothic"/>
                <a:cs typeface="Century Gothic"/>
              </a:rPr>
              <a:t>, December 31</a:t>
            </a: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Due April, June, September, January 15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Small Penalty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4084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3CDDD"/>
                </a:solidFill>
                <a:latin typeface="Century Gothic"/>
                <a:cs typeface="Century Gothic"/>
              </a:rPr>
              <a:t>CORPORATION or </a:t>
            </a:r>
            <a:br>
              <a:rPr lang="en-US" dirty="0" smtClean="0">
                <a:solidFill>
                  <a:srgbClr val="93CDDD"/>
                </a:solidFill>
                <a:latin typeface="Century Gothic"/>
                <a:cs typeface="Century Gothic"/>
              </a:rPr>
            </a:br>
            <a:r>
              <a:rPr lang="en-US" dirty="0" smtClean="0">
                <a:solidFill>
                  <a:srgbClr val="93CDDD"/>
                </a:solidFill>
                <a:latin typeface="Century Gothic"/>
                <a:cs typeface="Century Gothic"/>
              </a:rPr>
              <a:t>SOLE PROPRIETORSHIP</a:t>
            </a:r>
            <a:endParaRPr lang="en-US" dirty="0">
              <a:solidFill>
                <a:srgbClr val="93CDD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Corporation 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Separate Discrete Entity</a:t>
            </a:r>
          </a:p>
          <a:p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Sole Proprietorship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Segment of Personal Tax Return</a:t>
            </a:r>
          </a:p>
          <a:p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LLC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Limited Liability Corporation</a:t>
            </a:r>
          </a:p>
          <a:p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79909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3CDDD"/>
                </a:solidFill>
                <a:latin typeface="Century Gothic"/>
                <a:cs typeface="Century Gothic"/>
              </a:rPr>
              <a:t>QUESTIONS ???</a:t>
            </a:r>
            <a:endParaRPr lang="en-US" dirty="0">
              <a:solidFill>
                <a:srgbClr val="93CDD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Century Gothic"/>
                <a:cs typeface="Century Gothic"/>
              </a:rPr>
              <a:t>Esohe Galbreath</a:t>
            </a:r>
          </a:p>
          <a:p>
            <a:pPr marL="0" indent="0" algn="ctr">
              <a:buNone/>
            </a:pPr>
            <a:r>
              <a:rPr lang="en-US" dirty="0" smtClean="0">
                <a:latin typeface="Century Gothic"/>
                <a:cs typeface="Century Gothic"/>
              </a:rPr>
              <a:t>404-849-3529 (cell)</a:t>
            </a:r>
          </a:p>
          <a:p>
            <a:pPr marL="0" indent="0" algn="ctr">
              <a:buNone/>
            </a:pPr>
            <a:r>
              <a:rPr lang="en-US" dirty="0" err="1" smtClean="0">
                <a:latin typeface="Century Gothic"/>
                <a:cs typeface="Century Gothic"/>
              </a:rPr>
              <a:t>info@sohesolutions.com</a:t>
            </a:r>
            <a:endParaRPr lang="en-US" dirty="0" smtClean="0">
              <a:latin typeface="Century Gothic"/>
              <a:cs typeface="Century Gothic"/>
            </a:endParaRPr>
          </a:p>
          <a:p>
            <a:endParaRPr lang="en-US" dirty="0">
              <a:latin typeface="Century Gothic"/>
              <a:cs typeface="Century Gothic"/>
            </a:endParaRPr>
          </a:p>
          <a:p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4084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3CDDD"/>
                </a:solidFill>
                <a:latin typeface="Century Gothic"/>
                <a:cs typeface="Century Gothic"/>
              </a:rPr>
              <a:t>AGENDA</a:t>
            </a:r>
            <a:endParaRPr lang="en-US" dirty="0">
              <a:solidFill>
                <a:srgbClr val="93CDD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15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entury Gothic"/>
                <a:cs typeface="Century Gothic"/>
              </a:rPr>
              <a:t>Major Changes in Tax </a:t>
            </a:r>
            <a:r>
              <a:rPr lang="en-US" dirty="0" smtClean="0">
                <a:latin typeface="Century Gothic"/>
                <a:cs typeface="Century Gothic"/>
              </a:rPr>
              <a:t>Overhaul</a:t>
            </a: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Compliance</a:t>
            </a: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Standard </a:t>
            </a:r>
            <a:r>
              <a:rPr lang="en-US" dirty="0" err="1" smtClean="0">
                <a:latin typeface="Century Gothic"/>
                <a:cs typeface="Century Gothic"/>
              </a:rPr>
              <a:t>vs</a:t>
            </a:r>
            <a:r>
              <a:rPr lang="en-US" dirty="0" smtClean="0">
                <a:latin typeface="Century Gothic"/>
                <a:cs typeface="Century Gothic"/>
              </a:rPr>
              <a:t> Itemized Deductions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Business Expense Examples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Expense Tracking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W-2s and 1099s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Estimated Tax Payments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Corporation, Sole Proprietorship, LLC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Questions</a:t>
            </a:r>
            <a:endParaRPr lang="en-US" dirty="0" smtClean="0">
              <a:latin typeface="Century Gothic"/>
              <a:cs typeface="Century Gothic"/>
            </a:endParaRPr>
          </a:p>
          <a:p>
            <a:endParaRPr lang="en-US" dirty="0" smtClean="0">
              <a:latin typeface="Century Gothic"/>
              <a:cs typeface="Century Gothic"/>
            </a:endParaRPr>
          </a:p>
          <a:p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7818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3CDDD"/>
                </a:solidFill>
                <a:latin typeface="Century Gothic"/>
                <a:cs typeface="Century Gothic"/>
              </a:rPr>
              <a:t>MAJOR CHANGES</a:t>
            </a:r>
            <a:endParaRPr lang="en-US" dirty="0">
              <a:solidFill>
                <a:srgbClr val="93CDD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Standard Deductions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No Personal Exemptions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Lowered Tax Brackets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No Employee Expense Deduction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Max Property/Income Tax Paid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Qualified Business Income (QBI) Credit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endParaRPr lang="en-US" dirty="0">
              <a:latin typeface="Century Gothic"/>
              <a:cs typeface="Century Gothic"/>
            </a:endParaRPr>
          </a:p>
          <a:p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4422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3CDDD"/>
                </a:solidFill>
                <a:latin typeface="Century Gothic"/>
                <a:cs typeface="Century Gothic"/>
              </a:rPr>
              <a:t>COMPLIANCE</a:t>
            </a:r>
            <a:endParaRPr lang="en-US" dirty="0">
              <a:solidFill>
                <a:srgbClr val="93CDD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1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WHO MUST FILE?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Did you earn at least $12,000?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Did you have self-employment income of at least $400?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WHO SHOULD FILE?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Did you have income tax withheld?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Are you eligible for earned income credit?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3149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3CDDD"/>
                </a:solidFill>
                <a:latin typeface="Century Gothic"/>
                <a:cs typeface="Century Gothic"/>
              </a:rPr>
              <a:t>A LESSON IN COMPLIANCE</a:t>
            </a:r>
            <a:endParaRPr lang="en-US" dirty="0">
              <a:solidFill>
                <a:srgbClr val="93CDD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1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You Don’t File $26,000 on 1099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IRS Files on Your Behalf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IRS Bill of $5,500 + Penalties and Interest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You </a:t>
            </a:r>
            <a:r>
              <a:rPr lang="en-US" dirty="0">
                <a:latin typeface="Century Gothic"/>
                <a:cs typeface="Century Gothic"/>
              </a:rPr>
              <a:t>Do File $26,000 on </a:t>
            </a:r>
            <a:r>
              <a:rPr lang="en-US" dirty="0" smtClean="0">
                <a:latin typeface="Century Gothic"/>
                <a:cs typeface="Century Gothic"/>
              </a:rPr>
              <a:t>1099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Include Expenses – Cell, Internet, Mileage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IRS Bill Reduced by $1,500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No Penalties, No Interest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48021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3CDDD"/>
                </a:solidFill>
                <a:latin typeface="Century Gothic"/>
                <a:cs typeface="Century Gothic"/>
              </a:rPr>
              <a:t>STANDARD VS ITEMIZED</a:t>
            </a:r>
            <a:endParaRPr lang="en-US" dirty="0">
              <a:solidFill>
                <a:srgbClr val="93CDD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1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Standard Deduction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Single – $12,000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Head of Household - $18,000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Married Filing Jointly - $24,000</a:t>
            </a:r>
          </a:p>
          <a:p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Itemized Deduction (Schedule A)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State Income Tax Withheld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Property Tax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Mortgage Interest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Charitable Contributions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endParaRPr lang="en-US" dirty="0" smtClean="0">
              <a:latin typeface="Century Gothic"/>
              <a:cs typeface="Century Gothic"/>
            </a:endParaRPr>
          </a:p>
          <a:p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68826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3CDDD"/>
                </a:solidFill>
                <a:latin typeface="Century Gothic"/>
                <a:cs typeface="Century Gothic"/>
              </a:rPr>
              <a:t>BUSINESS EXPENSE EXAMPLES</a:t>
            </a:r>
            <a:endParaRPr lang="en-US" dirty="0">
              <a:solidFill>
                <a:srgbClr val="93CDD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0588"/>
            <a:ext cx="8229600" cy="50122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Mileage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Supplies 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Business Cards, Website Expenses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Registration Fees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Internet, Cell Phone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Research/Inspiration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Cable Subscription, Books, Travel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Studio/Home Office</a:t>
            </a:r>
          </a:p>
          <a:p>
            <a:r>
              <a:rPr lang="en-US" smtClean="0">
                <a:latin typeface="Century Gothic"/>
                <a:cs typeface="Century Gothic"/>
              </a:rPr>
              <a:t>Meals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Training/Workshops</a:t>
            </a:r>
          </a:p>
          <a:p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79909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3CDDD"/>
                </a:solidFill>
                <a:latin typeface="Century Gothic"/>
                <a:cs typeface="Century Gothic"/>
              </a:rPr>
              <a:t>EXPENSE TRACKING</a:t>
            </a:r>
            <a:endParaRPr lang="en-US" dirty="0">
              <a:solidFill>
                <a:srgbClr val="93CDDD"/>
              </a:solidFill>
              <a:latin typeface="Century Gothic"/>
              <a:cs typeface="Century Gothic"/>
            </a:endParaRPr>
          </a:p>
        </p:txBody>
      </p:sp>
      <p:pic>
        <p:nvPicPr>
          <p:cNvPr id="4" name="Content Placeholder 3" descr="Screen Shot 2016-03-01 at 5.22.30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9" b="37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79909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3CDDD"/>
                </a:solidFill>
                <a:latin typeface="Century Gothic"/>
                <a:cs typeface="Century Gothic"/>
              </a:rPr>
              <a:t>W-2s and 1099s</a:t>
            </a:r>
            <a:endParaRPr lang="en-US" dirty="0">
              <a:solidFill>
                <a:srgbClr val="93CDD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W-2s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Employee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Employment Taxes Withheld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Income Tax Withheld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Information Gathered from W4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1099s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Contractor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No Employment Taxes Withheld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Income Tax Might Be Withheld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Information Gathered from W9</a:t>
            </a:r>
          </a:p>
          <a:p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79909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3070</TotalTime>
  <Words>341</Words>
  <Application>Microsoft Macintosh PowerPoint</Application>
  <PresentationFormat>On-screen Show (4:3)</PresentationFormat>
  <Paragraphs>99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AGENDA</vt:lpstr>
      <vt:lpstr>MAJOR CHANGES</vt:lpstr>
      <vt:lpstr>COMPLIANCE</vt:lpstr>
      <vt:lpstr>A LESSON IN COMPLIANCE</vt:lpstr>
      <vt:lpstr>STANDARD VS ITEMIZED</vt:lpstr>
      <vt:lpstr>BUSINESS EXPENSE EXAMPLES</vt:lpstr>
      <vt:lpstr>EXPENSE TRACKING</vt:lpstr>
      <vt:lpstr>W-2s and 1099s</vt:lpstr>
      <vt:lpstr>ESTIMATED TAX PAYMENTS</vt:lpstr>
      <vt:lpstr>CORPORATION or  SOLE PROPRIETORSHIP</vt:lpstr>
      <vt:lpstr>QUESTIONS ???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Esohe Galbreath</dc:creator>
  <cp:lastModifiedBy>Esohe Galbreath</cp:lastModifiedBy>
  <cp:revision>20</cp:revision>
  <dcterms:created xsi:type="dcterms:W3CDTF">2016-01-14T18:11:44Z</dcterms:created>
  <dcterms:modified xsi:type="dcterms:W3CDTF">2019-02-22T18:21:52Z</dcterms:modified>
</cp:coreProperties>
</file>